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5"/>
  </p:notes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9" r:id="rId16"/>
    <p:sldId id="280" r:id="rId17"/>
    <p:sldId id="281" r:id="rId18"/>
    <p:sldId id="282" r:id="rId19"/>
    <p:sldId id="283" r:id="rId20"/>
    <p:sldId id="284" r:id="rId21"/>
    <p:sldId id="285" r:id="rId22"/>
    <p:sldId id="273" r:id="rId23"/>
    <p:sldId id="288" r:id="rId24"/>
    <p:sldId id="289" r:id="rId25"/>
    <p:sldId id="290" r:id="rId26"/>
    <p:sldId id="274" r:id="rId27"/>
    <p:sldId id="275" r:id="rId28"/>
    <p:sldId id="276" r:id="rId29"/>
    <p:sldId id="277" r:id="rId30"/>
    <p:sldId id="286" r:id="rId31"/>
    <p:sldId id="287" r:id="rId32"/>
    <p:sldId id="278"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7" d="100"/>
          <a:sy n="77" d="100"/>
        </p:scale>
        <p:origin x="-117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CD540-2941-4071-8126-257F7F1A6C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64B387-CCBA-4E0D-A918-67AEE61DD9A3}">
      <dgm:prSet/>
      <dgm:spPr/>
      <dgm:t>
        <a:bodyPr/>
        <a:lstStyle/>
        <a:p>
          <a:pPr rtl="0"/>
          <a:r>
            <a:rPr lang="vi-VN" dirty="0" smtClean="0"/>
            <a:t>Ánh sáng</a:t>
          </a:r>
          <a:endParaRPr lang="vi-VN" dirty="0"/>
        </a:p>
      </dgm:t>
    </dgm:pt>
    <dgm:pt modelId="{7319B522-DD2F-44F2-BFFA-E0CA8EFC6070}" type="parTrans" cxnId="{76AC6559-D9EE-41A7-BC63-3A4CBD90823D}">
      <dgm:prSet/>
      <dgm:spPr/>
      <dgm:t>
        <a:bodyPr/>
        <a:lstStyle/>
        <a:p>
          <a:endParaRPr lang="en-US"/>
        </a:p>
      </dgm:t>
    </dgm:pt>
    <dgm:pt modelId="{022A1219-E462-4E64-A7E9-D7032F22C2A9}" type="sibTrans" cxnId="{76AC6559-D9EE-41A7-BC63-3A4CBD90823D}">
      <dgm:prSet/>
      <dgm:spPr/>
      <dgm:t>
        <a:bodyPr/>
        <a:lstStyle/>
        <a:p>
          <a:endParaRPr lang="en-US"/>
        </a:p>
      </dgm:t>
    </dgm:pt>
    <dgm:pt modelId="{BF742B8E-076D-47B7-AA2F-F0D1AE39E60F}">
      <dgm:prSet/>
      <dgm:spPr/>
      <dgm:t>
        <a:bodyPr/>
        <a:lstStyle/>
        <a:p>
          <a:pPr rtl="0"/>
          <a:r>
            <a:rPr lang="vi-VN" dirty="0" smtClean="0"/>
            <a:t>Nước</a:t>
          </a:r>
          <a:endParaRPr lang="en-US" dirty="0"/>
        </a:p>
      </dgm:t>
    </dgm:pt>
    <dgm:pt modelId="{0C62ED87-BE10-4A4A-9AF8-6A893D71588A}" type="parTrans" cxnId="{4D2067CD-CAE6-43B3-8E65-61358B47BBE6}">
      <dgm:prSet/>
      <dgm:spPr/>
      <dgm:t>
        <a:bodyPr/>
        <a:lstStyle/>
        <a:p>
          <a:endParaRPr lang="en-US"/>
        </a:p>
      </dgm:t>
    </dgm:pt>
    <dgm:pt modelId="{67F7BA02-98A0-40FB-A8BA-D22E0BB2AC59}" type="sibTrans" cxnId="{4D2067CD-CAE6-43B3-8E65-61358B47BBE6}">
      <dgm:prSet/>
      <dgm:spPr/>
      <dgm:t>
        <a:bodyPr/>
        <a:lstStyle/>
        <a:p>
          <a:endParaRPr lang="en-US"/>
        </a:p>
      </dgm:t>
    </dgm:pt>
    <dgm:pt modelId="{860B1FEC-B3EE-42C9-B630-7CEBF9E496D8}">
      <dgm:prSet/>
      <dgm:spPr/>
      <dgm:t>
        <a:bodyPr/>
        <a:lstStyle/>
        <a:p>
          <a:pPr rtl="0"/>
          <a:r>
            <a:rPr lang="vi-VN" dirty="0" smtClean="0"/>
            <a:t>Chất khoáng có trong đất</a:t>
          </a:r>
          <a:endParaRPr lang="en-US" dirty="0"/>
        </a:p>
      </dgm:t>
    </dgm:pt>
    <dgm:pt modelId="{16034E85-FA38-4981-8226-DA1D94971730}" type="parTrans" cxnId="{0AE9A00D-271E-4924-843A-71EA7583C432}">
      <dgm:prSet/>
      <dgm:spPr/>
      <dgm:t>
        <a:bodyPr/>
        <a:lstStyle/>
        <a:p>
          <a:endParaRPr lang="en-US"/>
        </a:p>
      </dgm:t>
    </dgm:pt>
    <dgm:pt modelId="{1E0ECC04-8705-4031-95EB-E79E1553D03F}" type="sibTrans" cxnId="{0AE9A00D-271E-4924-843A-71EA7583C432}">
      <dgm:prSet/>
      <dgm:spPr/>
      <dgm:t>
        <a:bodyPr/>
        <a:lstStyle/>
        <a:p>
          <a:endParaRPr lang="en-US"/>
        </a:p>
      </dgm:t>
    </dgm:pt>
    <dgm:pt modelId="{EA08DB6A-E6D0-413B-B1DB-4FDB09AD03C5}">
      <dgm:prSet/>
      <dgm:spPr/>
      <dgm:t>
        <a:bodyPr/>
        <a:lstStyle/>
        <a:p>
          <a:pPr rtl="0"/>
          <a:r>
            <a:rPr lang="vi-VN" dirty="0" smtClean="0"/>
            <a:t>Khí các-bô-níc và khí ô-xi có trong không khí.</a:t>
          </a:r>
          <a:endParaRPr lang="en-US" dirty="0"/>
        </a:p>
      </dgm:t>
    </dgm:pt>
    <dgm:pt modelId="{F051446A-0601-4DDA-A6C3-27F0293C5D7D}" type="parTrans" cxnId="{3461965B-5F0B-4965-AEBF-A1BAB2B68607}">
      <dgm:prSet/>
      <dgm:spPr/>
      <dgm:t>
        <a:bodyPr/>
        <a:lstStyle/>
        <a:p>
          <a:endParaRPr lang="en-US"/>
        </a:p>
      </dgm:t>
    </dgm:pt>
    <dgm:pt modelId="{2E0F7E29-4CC6-4074-B55A-68F26EB81C9D}" type="sibTrans" cxnId="{3461965B-5F0B-4965-AEBF-A1BAB2B68607}">
      <dgm:prSet/>
      <dgm:spPr/>
      <dgm:t>
        <a:bodyPr/>
        <a:lstStyle/>
        <a:p>
          <a:endParaRPr lang="en-US"/>
        </a:p>
      </dgm:t>
    </dgm:pt>
    <dgm:pt modelId="{C6C69903-2CAE-467A-BC80-3080174B968E}" type="pres">
      <dgm:prSet presAssocID="{543CD540-2941-4071-8126-257F7F1A6CA8}" presName="linear" presStyleCnt="0">
        <dgm:presLayoutVars>
          <dgm:animLvl val="lvl"/>
          <dgm:resizeHandles val="exact"/>
        </dgm:presLayoutVars>
      </dgm:prSet>
      <dgm:spPr/>
      <dgm:t>
        <a:bodyPr/>
        <a:lstStyle/>
        <a:p>
          <a:endParaRPr lang="en-US"/>
        </a:p>
      </dgm:t>
    </dgm:pt>
    <dgm:pt modelId="{63011316-BEFA-46DE-AB35-744E0CE171AE}" type="pres">
      <dgm:prSet presAssocID="{F464B387-CCBA-4E0D-A918-67AEE61DD9A3}" presName="parentText" presStyleLbl="node1" presStyleIdx="0" presStyleCnt="4">
        <dgm:presLayoutVars>
          <dgm:chMax val="0"/>
          <dgm:bulletEnabled val="1"/>
        </dgm:presLayoutVars>
      </dgm:prSet>
      <dgm:spPr/>
      <dgm:t>
        <a:bodyPr/>
        <a:lstStyle/>
        <a:p>
          <a:endParaRPr lang="en-US"/>
        </a:p>
      </dgm:t>
    </dgm:pt>
    <dgm:pt modelId="{4ED9CF63-D4EA-41AC-9D84-13CD1CD51284}" type="pres">
      <dgm:prSet presAssocID="{022A1219-E462-4E64-A7E9-D7032F22C2A9}" presName="spacer" presStyleCnt="0"/>
      <dgm:spPr/>
    </dgm:pt>
    <dgm:pt modelId="{8F7FAE8B-2B2C-496B-A257-979CB77ECE1A}" type="pres">
      <dgm:prSet presAssocID="{BF742B8E-076D-47B7-AA2F-F0D1AE39E60F}" presName="parentText" presStyleLbl="node1" presStyleIdx="1" presStyleCnt="4">
        <dgm:presLayoutVars>
          <dgm:chMax val="0"/>
          <dgm:bulletEnabled val="1"/>
        </dgm:presLayoutVars>
      </dgm:prSet>
      <dgm:spPr/>
      <dgm:t>
        <a:bodyPr/>
        <a:lstStyle/>
        <a:p>
          <a:endParaRPr lang="en-US"/>
        </a:p>
      </dgm:t>
    </dgm:pt>
    <dgm:pt modelId="{ABB6BC9B-1F56-4B90-B74B-2319625DEC0A}" type="pres">
      <dgm:prSet presAssocID="{67F7BA02-98A0-40FB-A8BA-D22E0BB2AC59}" presName="spacer" presStyleCnt="0"/>
      <dgm:spPr/>
    </dgm:pt>
    <dgm:pt modelId="{11F32B9E-66B1-4B39-BFE6-002CF65ACE98}" type="pres">
      <dgm:prSet presAssocID="{860B1FEC-B3EE-42C9-B630-7CEBF9E496D8}" presName="parentText" presStyleLbl="node1" presStyleIdx="2" presStyleCnt="4">
        <dgm:presLayoutVars>
          <dgm:chMax val="0"/>
          <dgm:bulletEnabled val="1"/>
        </dgm:presLayoutVars>
      </dgm:prSet>
      <dgm:spPr/>
      <dgm:t>
        <a:bodyPr/>
        <a:lstStyle/>
        <a:p>
          <a:endParaRPr lang="en-US"/>
        </a:p>
      </dgm:t>
    </dgm:pt>
    <dgm:pt modelId="{0F70C76D-69EA-45EE-9C47-1198874E4018}" type="pres">
      <dgm:prSet presAssocID="{1E0ECC04-8705-4031-95EB-E79E1553D03F}" presName="spacer" presStyleCnt="0"/>
      <dgm:spPr/>
    </dgm:pt>
    <dgm:pt modelId="{2411FE81-0C5C-445F-96EC-6976C9B04AFB}" type="pres">
      <dgm:prSet presAssocID="{EA08DB6A-E6D0-413B-B1DB-4FDB09AD03C5}" presName="parentText" presStyleLbl="node1" presStyleIdx="3" presStyleCnt="4">
        <dgm:presLayoutVars>
          <dgm:chMax val="0"/>
          <dgm:bulletEnabled val="1"/>
        </dgm:presLayoutVars>
      </dgm:prSet>
      <dgm:spPr/>
      <dgm:t>
        <a:bodyPr/>
        <a:lstStyle/>
        <a:p>
          <a:endParaRPr lang="en-US"/>
        </a:p>
      </dgm:t>
    </dgm:pt>
  </dgm:ptLst>
  <dgm:cxnLst>
    <dgm:cxn modelId="{4D2067CD-CAE6-43B3-8E65-61358B47BBE6}" srcId="{543CD540-2941-4071-8126-257F7F1A6CA8}" destId="{BF742B8E-076D-47B7-AA2F-F0D1AE39E60F}" srcOrd="1" destOrd="0" parTransId="{0C62ED87-BE10-4A4A-9AF8-6A893D71588A}" sibTransId="{67F7BA02-98A0-40FB-A8BA-D22E0BB2AC59}"/>
    <dgm:cxn modelId="{118B84D2-617C-404E-BBCC-0F8BFEB63CB3}" type="presOf" srcId="{BF742B8E-076D-47B7-AA2F-F0D1AE39E60F}" destId="{8F7FAE8B-2B2C-496B-A257-979CB77ECE1A}" srcOrd="0" destOrd="0" presId="urn:microsoft.com/office/officeart/2005/8/layout/vList2"/>
    <dgm:cxn modelId="{C6917056-6ABF-473E-B19A-9EA22431437C}" type="presOf" srcId="{543CD540-2941-4071-8126-257F7F1A6CA8}" destId="{C6C69903-2CAE-467A-BC80-3080174B968E}" srcOrd="0" destOrd="0" presId="urn:microsoft.com/office/officeart/2005/8/layout/vList2"/>
    <dgm:cxn modelId="{76AC6559-D9EE-41A7-BC63-3A4CBD90823D}" srcId="{543CD540-2941-4071-8126-257F7F1A6CA8}" destId="{F464B387-CCBA-4E0D-A918-67AEE61DD9A3}" srcOrd="0" destOrd="0" parTransId="{7319B522-DD2F-44F2-BFFA-E0CA8EFC6070}" sibTransId="{022A1219-E462-4E64-A7E9-D7032F22C2A9}"/>
    <dgm:cxn modelId="{8E245867-5C64-4297-8AC5-B6771F76E31B}" type="presOf" srcId="{F464B387-CCBA-4E0D-A918-67AEE61DD9A3}" destId="{63011316-BEFA-46DE-AB35-744E0CE171AE}" srcOrd="0" destOrd="0" presId="urn:microsoft.com/office/officeart/2005/8/layout/vList2"/>
    <dgm:cxn modelId="{4A1CDEF7-1B40-43F8-BAC7-F808B2B2954E}" type="presOf" srcId="{860B1FEC-B3EE-42C9-B630-7CEBF9E496D8}" destId="{11F32B9E-66B1-4B39-BFE6-002CF65ACE98}" srcOrd="0" destOrd="0" presId="urn:microsoft.com/office/officeart/2005/8/layout/vList2"/>
    <dgm:cxn modelId="{B6D68DE3-C9AD-4B57-A594-BF745F135A06}" type="presOf" srcId="{EA08DB6A-E6D0-413B-B1DB-4FDB09AD03C5}" destId="{2411FE81-0C5C-445F-96EC-6976C9B04AFB}" srcOrd="0" destOrd="0" presId="urn:microsoft.com/office/officeart/2005/8/layout/vList2"/>
    <dgm:cxn modelId="{0AE9A00D-271E-4924-843A-71EA7583C432}" srcId="{543CD540-2941-4071-8126-257F7F1A6CA8}" destId="{860B1FEC-B3EE-42C9-B630-7CEBF9E496D8}" srcOrd="2" destOrd="0" parTransId="{16034E85-FA38-4981-8226-DA1D94971730}" sibTransId="{1E0ECC04-8705-4031-95EB-E79E1553D03F}"/>
    <dgm:cxn modelId="{3461965B-5F0B-4965-AEBF-A1BAB2B68607}" srcId="{543CD540-2941-4071-8126-257F7F1A6CA8}" destId="{EA08DB6A-E6D0-413B-B1DB-4FDB09AD03C5}" srcOrd="3" destOrd="0" parTransId="{F051446A-0601-4DDA-A6C3-27F0293C5D7D}" sibTransId="{2E0F7E29-4CC6-4074-B55A-68F26EB81C9D}"/>
    <dgm:cxn modelId="{D2F545CA-8CA4-4D43-AC59-7AA96BFB8084}" type="presParOf" srcId="{C6C69903-2CAE-467A-BC80-3080174B968E}" destId="{63011316-BEFA-46DE-AB35-744E0CE171AE}" srcOrd="0" destOrd="0" presId="urn:microsoft.com/office/officeart/2005/8/layout/vList2"/>
    <dgm:cxn modelId="{7FAF47A3-8042-470C-ABF2-9E2FEF00B127}" type="presParOf" srcId="{C6C69903-2CAE-467A-BC80-3080174B968E}" destId="{4ED9CF63-D4EA-41AC-9D84-13CD1CD51284}" srcOrd="1" destOrd="0" presId="urn:microsoft.com/office/officeart/2005/8/layout/vList2"/>
    <dgm:cxn modelId="{6E822A91-E1B4-48B5-821C-6637B661DC98}" type="presParOf" srcId="{C6C69903-2CAE-467A-BC80-3080174B968E}" destId="{8F7FAE8B-2B2C-496B-A257-979CB77ECE1A}" srcOrd="2" destOrd="0" presId="urn:microsoft.com/office/officeart/2005/8/layout/vList2"/>
    <dgm:cxn modelId="{8B0BD97A-EB28-41C4-A17D-8DD71D2A5FF1}" type="presParOf" srcId="{C6C69903-2CAE-467A-BC80-3080174B968E}" destId="{ABB6BC9B-1F56-4B90-B74B-2319625DEC0A}" srcOrd="3" destOrd="0" presId="urn:microsoft.com/office/officeart/2005/8/layout/vList2"/>
    <dgm:cxn modelId="{73DC5BD3-A34F-4E6A-960B-DEC42B93E51B}" type="presParOf" srcId="{C6C69903-2CAE-467A-BC80-3080174B968E}" destId="{11F32B9E-66B1-4B39-BFE6-002CF65ACE98}" srcOrd="4" destOrd="0" presId="urn:microsoft.com/office/officeart/2005/8/layout/vList2"/>
    <dgm:cxn modelId="{E17A572C-F524-428C-831F-D9F05CD3F1D4}" type="presParOf" srcId="{C6C69903-2CAE-467A-BC80-3080174B968E}" destId="{0F70C76D-69EA-45EE-9C47-1198874E4018}" srcOrd="5" destOrd="0" presId="urn:microsoft.com/office/officeart/2005/8/layout/vList2"/>
    <dgm:cxn modelId="{AF5BBE99-362E-4440-A5BA-6DFC782703BB}" type="presParOf" srcId="{C6C69903-2CAE-467A-BC80-3080174B968E}" destId="{2411FE81-0C5C-445F-96EC-6976C9B04A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9C2DD-3305-4CDB-A933-2A2211FBCC8F}" type="doc">
      <dgm:prSet loTypeId="urn:microsoft.com/office/officeart/2005/8/layout/process1" loCatId="process" qsTypeId="urn:microsoft.com/office/officeart/2005/8/quickstyle/simple1" qsCatId="simple" csTypeId="urn:microsoft.com/office/officeart/2005/8/colors/accent1_2" csCatId="accent1" phldr="1"/>
      <dgm:spPr/>
    </dgm:pt>
    <dgm:pt modelId="{7C37BFB7-5817-4FFC-AA94-948F0C4A5C1E}">
      <dgm:prSet phldrT="[Text]"/>
      <dgm:spPr/>
      <dgm:t>
        <a:bodyPr/>
        <a:lstStyle/>
        <a:p>
          <a:r>
            <a:rPr lang="vi-VN" dirty="0" smtClean="0"/>
            <a:t>Khí ô-xi</a:t>
          </a:r>
          <a:endParaRPr lang="en-US" dirty="0"/>
        </a:p>
      </dgm:t>
    </dgm:pt>
    <dgm:pt modelId="{DBA1EE00-300A-4BF9-888F-D7E83446E588}" type="parTrans" cxnId="{F0BB8252-C16D-41D5-B329-BE3724A4AFE9}">
      <dgm:prSet/>
      <dgm:spPr/>
      <dgm:t>
        <a:bodyPr/>
        <a:lstStyle/>
        <a:p>
          <a:endParaRPr lang="en-US"/>
        </a:p>
      </dgm:t>
    </dgm:pt>
    <dgm:pt modelId="{E448AFE3-0D91-4859-BFAA-B6E7BE7FBA80}" type="sibTrans" cxnId="{F0BB8252-C16D-41D5-B329-BE3724A4AFE9}">
      <dgm:prSet/>
      <dgm:spPr/>
      <dgm:t>
        <a:bodyPr/>
        <a:lstStyle/>
        <a:p>
          <a:endParaRPr lang="en-US"/>
        </a:p>
      </dgm:t>
    </dgm:pt>
    <dgm:pt modelId="{75F3B5FD-15BF-42C0-92D2-FA0A55B48D13}">
      <dgm:prSet phldrT="[Text]"/>
      <dgm:spPr/>
      <dgm:t>
        <a:bodyPr/>
        <a:lstStyle/>
        <a:p>
          <a:r>
            <a:rPr lang="vi-VN" dirty="0" smtClean="0"/>
            <a:t>THỰC VẬT</a:t>
          </a:r>
          <a:endParaRPr lang="en-US" dirty="0"/>
        </a:p>
      </dgm:t>
    </dgm:pt>
    <dgm:pt modelId="{64FD62EC-02C3-4827-A302-7F2D4F990C18}" type="parTrans" cxnId="{81F40599-5668-43F9-BDDA-05F7DFD55198}">
      <dgm:prSet/>
      <dgm:spPr/>
      <dgm:t>
        <a:bodyPr/>
        <a:lstStyle/>
        <a:p>
          <a:endParaRPr lang="en-US"/>
        </a:p>
      </dgm:t>
    </dgm:pt>
    <dgm:pt modelId="{CCF16FD7-5B19-4360-B196-0481821A19D4}" type="sibTrans" cxnId="{81F40599-5668-43F9-BDDA-05F7DFD55198}">
      <dgm:prSet/>
      <dgm:spPr/>
      <dgm:t>
        <a:bodyPr/>
        <a:lstStyle/>
        <a:p>
          <a:endParaRPr lang="en-US"/>
        </a:p>
      </dgm:t>
    </dgm:pt>
    <dgm:pt modelId="{E7F962E0-D33E-48F8-9A5B-A7A97C6EDBC3}">
      <dgm:prSet phldrT="[Text]"/>
      <dgm:spPr/>
      <dgm:t>
        <a:bodyPr/>
        <a:lstStyle/>
        <a:p>
          <a:r>
            <a:rPr lang="vi-VN" dirty="0" smtClean="0"/>
            <a:t>Khí các-bô-níc</a:t>
          </a:r>
          <a:endParaRPr lang="en-US" dirty="0"/>
        </a:p>
      </dgm:t>
    </dgm:pt>
    <dgm:pt modelId="{01117FCD-85AF-48AD-848C-D114B4EE8556}" type="parTrans" cxnId="{5294DCA1-E77C-4AE2-8EB0-B1AC26BDFFFD}">
      <dgm:prSet/>
      <dgm:spPr/>
      <dgm:t>
        <a:bodyPr/>
        <a:lstStyle/>
        <a:p>
          <a:endParaRPr lang="en-US"/>
        </a:p>
      </dgm:t>
    </dgm:pt>
    <dgm:pt modelId="{9E883A42-2745-4212-891E-8C4C8CA1F586}" type="sibTrans" cxnId="{5294DCA1-E77C-4AE2-8EB0-B1AC26BDFFFD}">
      <dgm:prSet/>
      <dgm:spPr/>
      <dgm:t>
        <a:bodyPr/>
        <a:lstStyle/>
        <a:p>
          <a:endParaRPr lang="en-US"/>
        </a:p>
      </dgm:t>
    </dgm:pt>
    <dgm:pt modelId="{3FF10424-829D-4B91-8AC0-097A62C20C16}" type="pres">
      <dgm:prSet presAssocID="{2499C2DD-3305-4CDB-A933-2A2211FBCC8F}" presName="Name0" presStyleCnt="0">
        <dgm:presLayoutVars>
          <dgm:dir/>
          <dgm:resizeHandles val="exact"/>
        </dgm:presLayoutVars>
      </dgm:prSet>
      <dgm:spPr/>
    </dgm:pt>
    <dgm:pt modelId="{E8DD33B7-DA3C-4EB8-85D2-C41DE47CD418}" type="pres">
      <dgm:prSet presAssocID="{7C37BFB7-5817-4FFC-AA94-948F0C4A5C1E}" presName="node" presStyleLbl="node1" presStyleIdx="0" presStyleCnt="3">
        <dgm:presLayoutVars>
          <dgm:bulletEnabled val="1"/>
        </dgm:presLayoutVars>
      </dgm:prSet>
      <dgm:spPr/>
      <dgm:t>
        <a:bodyPr/>
        <a:lstStyle/>
        <a:p>
          <a:endParaRPr lang="en-US"/>
        </a:p>
      </dgm:t>
    </dgm:pt>
    <dgm:pt modelId="{F8262EAE-8613-4814-9E55-F2C61CFA9F0A}" type="pres">
      <dgm:prSet presAssocID="{E448AFE3-0D91-4859-BFAA-B6E7BE7FBA80}" presName="sibTrans" presStyleLbl="sibTrans2D1" presStyleIdx="0" presStyleCnt="2"/>
      <dgm:spPr/>
      <dgm:t>
        <a:bodyPr/>
        <a:lstStyle/>
        <a:p>
          <a:endParaRPr lang="en-US"/>
        </a:p>
      </dgm:t>
    </dgm:pt>
    <dgm:pt modelId="{F88FF8A3-4B5A-45D9-876A-8B2A2D333670}" type="pres">
      <dgm:prSet presAssocID="{E448AFE3-0D91-4859-BFAA-B6E7BE7FBA80}" presName="connectorText" presStyleLbl="sibTrans2D1" presStyleIdx="0" presStyleCnt="2"/>
      <dgm:spPr/>
      <dgm:t>
        <a:bodyPr/>
        <a:lstStyle/>
        <a:p>
          <a:endParaRPr lang="en-US"/>
        </a:p>
      </dgm:t>
    </dgm:pt>
    <dgm:pt modelId="{76C2CB0A-5F36-4433-A6F0-C5F52F3CE189}" type="pres">
      <dgm:prSet presAssocID="{75F3B5FD-15BF-42C0-92D2-FA0A55B48D13}" presName="node" presStyleLbl="node1" presStyleIdx="1" presStyleCnt="3">
        <dgm:presLayoutVars>
          <dgm:bulletEnabled val="1"/>
        </dgm:presLayoutVars>
      </dgm:prSet>
      <dgm:spPr/>
      <dgm:t>
        <a:bodyPr/>
        <a:lstStyle/>
        <a:p>
          <a:endParaRPr lang="en-US"/>
        </a:p>
      </dgm:t>
    </dgm:pt>
    <dgm:pt modelId="{4BB7FE7D-F950-4BB4-B2A2-6E2BA151E8AE}" type="pres">
      <dgm:prSet presAssocID="{CCF16FD7-5B19-4360-B196-0481821A19D4}" presName="sibTrans" presStyleLbl="sibTrans2D1" presStyleIdx="1" presStyleCnt="2"/>
      <dgm:spPr/>
      <dgm:t>
        <a:bodyPr/>
        <a:lstStyle/>
        <a:p>
          <a:endParaRPr lang="en-US"/>
        </a:p>
      </dgm:t>
    </dgm:pt>
    <dgm:pt modelId="{E6E63B74-978B-4F95-B634-A78DBF70E3FF}" type="pres">
      <dgm:prSet presAssocID="{CCF16FD7-5B19-4360-B196-0481821A19D4}" presName="connectorText" presStyleLbl="sibTrans2D1" presStyleIdx="1" presStyleCnt="2"/>
      <dgm:spPr/>
      <dgm:t>
        <a:bodyPr/>
        <a:lstStyle/>
        <a:p>
          <a:endParaRPr lang="en-US"/>
        </a:p>
      </dgm:t>
    </dgm:pt>
    <dgm:pt modelId="{6A6F2EB2-3FB4-41B5-9A1C-4F1E0C7694F0}" type="pres">
      <dgm:prSet presAssocID="{E7F962E0-D33E-48F8-9A5B-A7A97C6EDBC3}" presName="node" presStyleLbl="node1" presStyleIdx="2" presStyleCnt="3">
        <dgm:presLayoutVars>
          <dgm:bulletEnabled val="1"/>
        </dgm:presLayoutVars>
      </dgm:prSet>
      <dgm:spPr/>
      <dgm:t>
        <a:bodyPr/>
        <a:lstStyle/>
        <a:p>
          <a:endParaRPr lang="en-US"/>
        </a:p>
      </dgm:t>
    </dgm:pt>
  </dgm:ptLst>
  <dgm:cxnLst>
    <dgm:cxn modelId="{81F40599-5668-43F9-BDDA-05F7DFD55198}" srcId="{2499C2DD-3305-4CDB-A933-2A2211FBCC8F}" destId="{75F3B5FD-15BF-42C0-92D2-FA0A55B48D13}" srcOrd="1" destOrd="0" parTransId="{64FD62EC-02C3-4827-A302-7F2D4F990C18}" sibTransId="{CCF16FD7-5B19-4360-B196-0481821A19D4}"/>
    <dgm:cxn modelId="{5294DCA1-E77C-4AE2-8EB0-B1AC26BDFFFD}" srcId="{2499C2DD-3305-4CDB-A933-2A2211FBCC8F}" destId="{E7F962E0-D33E-48F8-9A5B-A7A97C6EDBC3}" srcOrd="2" destOrd="0" parTransId="{01117FCD-85AF-48AD-848C-D114B4EE8556}" sibTransId="{9E883A42-2745-4212-891E-8C4C8CA1F586}"/>
    <dgm:cxn modelId="{C8FFCC07-B729-40CA-A9BB-220124707C2C}" type="presOf" srcId="{CCF16FD7-5B19-4360-B196-0481821A19D4}" destId="{E6E63B74-978B-4F95-B634-A78DBF70E3FF}" srcOrd="1" destOrd="0" presId="urn:microsoft.com/office/officeart/2005/8/layout/process1"/>
    <dgm:cxn modelId="{FEB9DE4A-14DD-48AE-9E58-4C50672E2B55}" type="presOf" srcId="{75F3B5FD-15BF-42C0-92D2-FA0A55B48D13}" destId="{76C2CB0A-5F36-4433-A6F0-C5F52F3CE189}" srcOrd="0" destOrd="0" presId="urn:microsoft.com/office/officeart/2005/8/layout/process1"/>
    <dgm:cxn modelId="{685D78C8-B3C4-4D6B-9390-B7FB76B1D5F2}" type="presOf" srcId="{E448AFE3-0D91-4859-BFAA-B6E7BE7FBA80}" destId="{F8262EAE-8613-4814-9E55-F2C61CFA9F0A}" srcOrd="0" destOrd="0" presId="urn:microsoft.com/office/officeart/2005/8/layout/process1"/>
    <dgm:cxn modelId="{69D6A59F-1E6E-4D85-81DC-9B9FE430CCEA}" type="presOf" srcId="{CCF16FD7-5B19-4360-B196-0481821A19D4}" destId="{4BB7FE7D-F950-4BB4-B2A2-6E2BA151E8AE}" srcOrd="0" destOrd="0" presId="urn:microsoft.com/office/officeart/2005/8/layout/process1"/>
    <dgm:cxn modelId="{F0BB8252-C16D-41D5-B329-BE3724A4AFE9}" srcId="{2499C2DD-3305-4CDB-A933-2A2211FBCC8F}" destId="{7C37BFB7-5817-4FFC-AA94-948F0C4A5C1E}" srcOrd="0" destOrd="0" parTransId="{DBA1EE00-300A-4BF9-888F-D7E83446E588}" sibTransId="{E448AFE3-0D91-4859-BFAA-B6E7BE7FBA80}"/>
    <dgm:cxn modelId="{B00DD98C-F57E-4E8C-91D3-C1BD46D12C4A}" type="presOf" srcId="{2499C2DD-3305-4CDB-A933-2A2211FBCC8F}" destId="{3FF10424-829D-4B91-8AC0-097A62C20C16}" srcOrd="0" destOrd="0" presId="urn:microsoft.com/office/officeart/2005/8/layout/process1"/>
    <dgm:cxn modelId="{F2E10A10-646E-4BBD-9889-3D274FB95EF2}" type="presOf" srcId="{7C37BFB7-5817-4FFC-AA94-948F0C4A5C1E}" destId="{E8DD33B7-DA3C-4EB8-85D2-C41DE47CD418}" srcOrd="0" destOrd="0" presId="urn:microsoft.com/office/officeart/2005/8/layout/process1"/>
    <dgm:cxn modelId="{79A5713A-F2A2-4E9D-9C58-084150EE3423}" type="presOf" srcId="{E448AFE3-0D91-4859-BFAA-B6E7BE7FBA80}" destId="{F88FF8A3-4B5A-45D9-876A-8B2A2D333670}" srcOrd="1" destOrd="0" presId="urn:microsoft.com/office/officeart/2005/8/layout/process1"/>
    <dgm:cxn modelId="{332B278C-D62C-4163-B66D-67EE4A849D2C}" type="presOf" srcId="{E7F962E0-D33E-48F8-9A5B-A7A97C6EDBC3}" destId="{6A6F2EB2-3FB4-41B5-9A1C-4F1E0C7694F0}" srcOrd="0" destOrd="0" presId="urn:microsoft.com/office/officeart/2005/8/layout/process1"/>
    <dgm:cxn modelId="{63361B29-78D7-4A53-B97F-142B1C63B71D}" type="presParOf" srcId="{3FF10424-829D-4B91-8AC0-097A62C20C16}" destId="{E8DD33B7-DA3C-4EB8-85D2-C41DE47CD418}" srcOrd="0" destOrd="0" presId="urn:microsoft.com/office/officeart/2005/8/layout/process1"/>
    <dgm:cxn modelId="{53600835-CAD7-417E-92EF-D9FFEF0499E2}" type="presParOf" srcId="{3FF10424-829D-4B91-8AC0-097A62C20C16}" destId="{F8262EAE-8613-4814-9E55-F2C61CFA9F0A}" srcOrd="1" destOrd="0" presId="urn:microsoft.com/office/officeart/2005/8/layout/process1"/>
    <dgm:cxn modelId="{7AB3465D-460B-4C60-877C-E3DFBE205F4F}" type="presParOf" srcId="{F8262EAE-8613-4814-9E55-F2C61CFA9F0A}" destId="{F88FF8A3-4B5A-45D9-876A-8B2A2D333670}" srcOrd="0" destOrd="0" presId="urn:microsoft.com/office/officeart/2005/8/layout/process1"/>
    <dgm:cxn modelId="{8AAF23A5-17F7-466A-83D7-3C891CE49D60}" type="presParOf" srcId="{3FF10424-829D-4B91-8AC0-097A62C20C16}" destId="{76C2CB0A-5F36-4433-A6F0-C5F52F3CE189}" srcOrd="2" destOrd="0" presId="urn:microsoft.com/office/officeart/2005/8/layout/process1"/>
    <dgm:cxn modelId="{1983F02F-3A8D-4714-B631-28C1780DEA8E}" type="presParOf" srcId="{3FF10424-829D-4B91-8AC0-097A62C20C16}" destId="{4BB7FE7D-F950-4BB4-B2A2-6E2BA151E8AE}" srcOrd="3" destOrd="0" presId="urn:microsoft.com/office/officeart/2005/8/layout/process1"/>
    <dgm:cxn modelId="{A4FD22A4-E1A1-411B-90F9-0039B1984E22}" type="presParOf" srcId="{4BB7FE7D-F950-4BB4-B2A2-6E2BA151E8AE}" destId="{E6E63B74-978B-4F95-B634-A78DBF70E3FF}" srcOrd="0" destOrd="0" presId="urn:microsoft.com/office/officeart/2005/8/layout/process1"/>
    <dgm:cxn modelId="{AB2F17A5-9DB0-49E7-8C3A-20B0E3D3B1DF}" type="presParOf" srcId="{3FF10424-829D-4B91-8AC0-097A62C20C16}" destId="{6A6F2EB2-3FB4-41B5-9A1C-4F1E0C7694F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11316-BEFA-46DE-AB35-744E0CE171AE}">
      <dsp:nvSpPr>
        <dsp:cNvPr id="0" name=""/>
        <dsp:cNvSpPr/>
      </dsp:nvSpPr>
      <dsp:spPr>
        <a:xfrm>
          <a:off x="0" y="667"/>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Ánh sáng</a:t>
          </a:r>
          <a:endParaRPr lang="vi-VN" sz="2100" kern="1200" dirty="0"/>
        </a:p>
      </dsp:txBody>
      <dsp:txXfrm>
        <a:off x="24738" y="25405"/>
        <a:ext cx="8027724" cy="457280"/>
      </dsp:txXfrm>
    </dsp:sp>
    <dsp:sp modelId="{8F7FAE8B-2B2C-496B-A257-979CB77ECE1A}">
      <dsp:nvSpPr>
        <dsp:cNvPr id="0" name=""/>
        <dsp:cNvSpPr/>
      </dsp:nvSpPr>
      <dsp:spPr>
        <a:xfrm>
          <a:off x="0" y="567903"/>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Nước</a:t>
          </a:r>
          <a:endParaRPr lang="en-US" sz="2100" kern="1200" dirty="0"/>
        </a:p>
      </dsp:txBody>
      <dsp:txXfrm>
        <a:off x="24738" y="592641"/>
        <a:ext cx="8027724" cy="457280"/>
      </dsp:txXfrm>
    </dsp:sp>
    <dsp:sp modelId="{11F32B9E-66B1-4B39-BFE6-002CF65ACE98}">
      <dsp:nvSpPr>
        <dsp:cNvPr id="0" name=""/>
        <dsp:cNvSpPr/>
      </dsp:nvSpPr>
      <dsp:spPr>
        <a:xfrm>
          <a:off x="0" y="1135140"/>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Chất khoáng có trong đất</a:t>
          </a:r>
          <a:endParaRPr lang="en-US" sz="2100" kern="1200" dirty="0"/>
        </a:p>
      </dsp:txBody>
      <dsp:txXfrm>
        <a:off x="24738" y="1159878"/>
        <a:ext cx="8027724" cy="457280"/>
      </dsp:txXfrm>
    </dsp:sp>
    <dsp:sp modelId="{2411FE81-0C5C-445F-96EC-6976C9B04AFB}">
      <dsp:nvSpPr>
        <dsp:cNvPr id="0" name=""/>
        <dsp:cNvSpPr/>
      </dsp:nvSpPr>
      <dsp:spPr>
        <a:xfrm>
          <a:off x="0" y="1702376"/>
          <a:ext cx="8077200" cy="506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vi-VN" sz="2100" kern="1200" dirty="0" smtClean="0"/>
            <a:t>Khí các-bô-níc và khí ô-xi có trong không khí.</a:t>
          </a:r>
          <a:endParaRPr lang="en-US" sz="2100" kern="1200" dirty="0"/>
        </a:p>
      </dsp:txBody>
      <dsp:txXfrm>
        <a:off x="24738" y="1727114"/>
        <a:ext cx="8027724" cy="457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33B7-DA3C-4EB8-85D2-C41DE47CD418}">
      <dsp:nvSpPr>
        <dsp:cNvPr id="0" name=""/>
        <dsp:cNvSpPr/>
      </dsp:nvSpPr>
      <dsp:spPr>
        <a:xfrm>
          <a:off x="7233"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Khí ô-xi</a:t>
          </a:r>
          <a:endParaRPr lang="en-US" sz="3500" kern="1200" dirty="0"/>
        </a:p>
      </dsp:txBody>
      <dsp:txXfrm>
        <a:off x="45225" y="646729"/>
        <a:ext cx="2085893" cy="1221142"/>
      </dsp:txXfrm>
    </dsp:sp>
    <dsp:sp modelId="{F8262EAE-8613-4814-9E55-F2C61CFA9F0A}">
      <dsp:nvSpPr>
        <dsp:cNvPr id="0" name=""/>
        <dsp:cNvSpPr/>
      </dsp:nvSpPr>
      <dsp:spPr>
        <a:xfrm>
          <a:off x="2385298" y="9892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85298" y="1096456"/>
        <a:ext cx="320822" cy="321687"/>
      </dsp:txXfrm>
    </dsp:sp>
    <dsp:sp modelId="{76C2CB0A-5F36-4433-A6F0-C5F52F3CE189}">
      <dsp:nvSpPr>
        <dsp:cNvPr id="0" name=""/>
        <dsp:cNvSpPr/>
      </dsp:nvSpPr>
      <dsp:spPr>
        <a:xfrm>
          <a:off x="3033861"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THỰC VẬT</a:t>
          </a:r>
          <a:endParaRPr lang="en-US" sz="3500" kern="1200" dirty="0"/>
        </a:p>
      </dsp:txBody>
      <dsp:txXfrm>
        <a:off x="3071853" y="646729"/>
        <a:ext cx="2085893" cy="1221142"/>
      </dsp:txXfrm>
    </dsp:sp>
    <dsp:sp modelId="{4BB7FE7D-F950-4BB4-B2A2-6E2BA151E8AE}">
      <dsp:nvSpPr>
        <dsp:cNvPr id="0" name=""/>
        <dsp:cNvSpPr/>
      </dsp:nvSpPr>
      <dsp:spPr>
        <a:xfrm>
          <a:off x="5411926" y="98922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411926" y="1096456"/>
        <a:ext cx="320822" cy="321687"/>
      </dsp:txXfrm>
    </dsp:sp>
    <dsp:sp modelId="{6A6F2EB2-3FB4-41B5-9A1C-4F1E0C7694F0}">
      <dsp:nvSpPr>
        <dsp:cNvPr id="0" name=""/>
        <dsp:cNvSpPr/>
      </dsp:nvSpPr>
      <dsp:spPr>
        <a:xfrm>
          <a:off x="6060489" y="608737"/>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smtClean="0"/>
            <a:t>Khí các-bô-níc</a:t>
          </a:r>
          <a:endParaRPr lang="en-US" sz="3500" kern="1200" dirty="0"/>
        </a:p>
      </dsp:txBody>
      <dsp:txXfrm>
        <a:off x="6098481" y="646729"/>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8E668-4836-48E7-A1CA-F8664C984D42}" type="datetimeFigureOut">
              <a:rPr lang="en-US" smtClean="0"/>
              <a:pPr/>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40692-329D-4F28-B56A-C744BBBA8CA4}" type="slidenum">
              <a:rPr lang="en-US" smtClean="0"/>
              <a:pPr/>
              <a:t>‹#›</a:t>
            </a:fld>
            <a:endParaRPr lang="en-US"/>
          </a:p>
        </p:txBody>
      </p:sp>
    </p:spTree>
    <p:extLst>
      <p:ext uri="{BB962C8B-B14F-4D97-AF65-F5344CB8AC3E}">
        <p14:creationId xmlns:p14="http://schemas.microsoft.com/office/powerpoint/2010/main" val="250587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40692-329D-4F28-B56A-C744BBBA8CA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288ED-2EC3-43D6-AA39-1948835218BC}" type="datetimeFigureOut">
              <a:rPr lang="en-US" smtClean="0"/>
              <a:pPr/>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3288ED-2EC3-43D6-AA39-1948835218BC}" type="datetimeFigureOut">
              <a:rPr lang="en-US" smtClean="0"/>
              <a:pPr/>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288ED-2EC3-43D6-AA39-1948835218BC}" type="datetimeFigureOut">
              <a:rPr lang="en-US" smtClean="0"/>
              <a:pPr/>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288ED-2EC3-43D6-AA39-1948835218BC}" type="datetimeFigureOut">
              <a:rPr lang="en-US" smtClean="0"/>
              <a:pPr/>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88ED-2EC3-43D6-AA39-1948835218BC}" type="datetimeFigureOut">
              <a:rPr lang="en-US" smtClean="0"/>
              <a:pPr/>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413D5-ED28-437D-94ED-EF884D3DCB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88ED-2EC3-43D6-AA39-1948835218BC}" type="datetimeFigureOut">
              <a:rPr lang="en-US" smtClean="0"/>
              <a:pPr/>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413D5-ED28-437D-94ED-EF884D3DCB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2743201"/>
          </a:xfrm>
        </p:spPr>
        <p:txBody>
          <a:bodyPr>
            <a:normAutofit/>
          </a:bodyPr>
          <a:lstStyle/>
          <a:p>
            <a:r>
              <a:rPr lang="vi-VN" sz="4800" b="1" dirty="0" smtClean="0"/>
              <a:t>Nhiệt liệt chào mừng quý thầy cô về dự giờ</a:t>
            </a:r>
            <a:endParaRPr lang="en-US" sz="4800" b="1" dirty="0"/>
          </a:p>
        </p:txBody>
      </p:sp>
      <p:sp>
        <p:nvSpPr>
          <p:cNvPr id="3" name="Subtitle 2"/>
          <p:cNvSpPr>
            <a:spLocks noGrp="1"/>
          </p:cNvSpPr>
          <p:nvPr>
            <p:ph type="subTitle" idx="1"/>
          </p:nvPr>
        </p:nvSpPr>
        <p:spPr>
          <a:xfrm>
            <a:off x="304800" y="2895600"/>
            <a:ext cx="8534400" cy="2895600"/>
          </a:xfrm>
        </p:spPr>
        <p:txBody>
          <a:bodyPr>
            <a:normAutofit/>
          </a:bodyPr>
          <a:lstStyle/>
          <a:p>
            <a:r>
              <a:rPr lang="vi-VN" b="1" dirty="0" smtClean="0">
                <a:solidFill>
                  <a:srgbClr val="FF0000"/>
                </a:solidFill>
              </a:rPr>
              <a:t>Môn Khoa học lớp 4</a:t>
            </a:r>
          </a:p>
          <a:p>
            <a:r>
              <a:rPr lang="vi-VN" b="1" dirty="0" smtClean="0">
                <a:solidFill>
                  <a:srgbClr val="FF0000"/>
                </a:solidFill>
              </a:rPr>
              <a:t>Bài</a:t>
            </a:r>
            <a:r>
              <a:rPr lang="vi-VN" b="1" dirty="0" smtClean="0">
                <a:solidFill>
                  <a:srgbClr val="FF0000"/>
                </a:solidFill>
              </a:rPr>
              <a:t>:</a:t>
            </a:r>
            <a:r>
              <a:rPr lang="en-US" b="1" dirty="0" smtClean="0">
                <a:solidFill>
                  <a:srgbClr val="FF0000"/>
                </a:solidFill>
              </a:rPr>
              <a:t> </a:t>
            </a:r>
            <a:r>
              <a:rPr lang="vi-VN" b="1" dirty="0" smtClean="0">
                <a:solidFill>
                  <a:srgbClr val="FF0000"/>
                </a:solidFill>
              </a:rPr>
              <a:t>Trao </a:t>
            </a:r>
            <a:r>
              <a:rPr lang="vi-VN" b="1" dirty="0">
                <a:solidFill>
                  <a:srgbClr val="FF0000"/>
                </a:solidFill>
              </a:rPr>
              <a:t>đổi</a:t>
            </a:r>
            <a:r>
              <a:rPr lang="vi-VN" b="1" dirty="0" smtClean="0">
                <a:solidFill>
                  <a:srgbClr val="FF0000"/>
                </a:solidFill>
              </a:rPr>
              <a:t> chất ở thực vật</a:t>
            </a:r>
          </a:p>
        </p:txBody>
      </p:sp>
      <p:pic>
        <p:nvPicPr>
          <p:cNvPr id="4" name="Picture 3" descr="flo1-12.gif"/>
          <p:cNvPicPr>
            <a:picLocks noChangeAspect="1"/>
          </p:cNvPicPr>
          <p:nvPr/>
        </p:nvPicPr>
        <p:blipFill>
          <a:blip r:embed="rId4"/>
          <a:stretch>
            <a:fillRect/>
          </a:stretch>
        </p:blipFill>
        <p:spPr>
          <a:xfrm>
            <a:off x="457200" y="1752600"/>
            <a:ext cx="2438400" cy="1798348"/>
          </a:xfrm>
          <a:prstGeom prst="rect">
            <a:avLst/>
          </a:prstGeom>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vi-VN" b="1" dirty="0" smtClean="0">
                <a:solidFill>
                  <a:srgbClr val="FF0000"/>
                </a:solidFill>
              </a:rPr>
              <a:t>Thế nào là quá trình trao đổi chất ở thực vật?</a:t>
            </a:r>
            <a:endParaRPr lang="en-US" b="1" dirty="0">
              <a:solidFill>
                <a:srgbClr val="FF0000"/>
              </a:solidFill>
            </a:endParaRPr>
          </a:p>
        </p:txBody>
      </p:sp>
      <p:graphicFrame>
        <p:nvGraphicFramePr>
          <p:cNvPr id="4" name="Content Placeholder 3"/>
          <p:cNvGraphicFramePr>
            <a:graphicFrameLocks noGrp="1"/>
          </p:cNvGraphicFramePr>
          <p:nvPr>
            <p:ph idx="1"/>
          </p:nvPr>
        </p:nvGraphicFramePr>
        <p:xfrm>
          <a:off x="304800" y="2819400"/>
          <a:ext cx="8229600" cy="3017520"/>
        </p:xfrm>
        <a:graphic>
          <a:graphicData uri="http://schemas.openxmlformats.org/drawingml/2006/table">
            <a:tbl>
              <a:tblPr firstRow="1" bandRow="1">
                <a:tableStyleId>{F5AB1C69-6EDB-4FF4-983F-18BD219EF322}</a:tableStyleId>
              </a:tblPr>
              <a:tblGrid>
                <a:gridCol w="8229600"/>
              </a:tblGrid>
              <a:tr h="2971800">
                <a:tc>
                  <a:txBody>
                    <a:bodyPr/>
                    <a:lstStyle/>
                    <a:p>
                      <a:r>
                        <a:rPr lang="vi-VN" sz="3200" dirty="0" smtClean="0">
                          <a:solidFill>
                            <a:schemeClr val="tx1"/>
                          </a:solidFill>
                        </a:rPr>
                        <a:t>Quá</a:t>
                      </a:r>
                      <a:r>
                        <a:rPr lang="vi-VN" sz="3200" baseline="0" dirty="0" smtClean="0">
                          <a:solidFill>
                            <a:schemeClr val="tx1"/>
                          </a:solidFill>
                        </a:rPr>
                        <a:t> trình trao đổi chất ở thực vật là quá trình thực vật thường xuyên phải lấy từ môi trường các chất khoáng, khí các-bô-níc, khí ô-xi, nước và thải ra hơi nước, khí ô-xi, khí các-bô-níc cùng các chất khoáng khác...</a:t>
                      </a:r>
                      <a:endParaRPr lang="en-US" sz="3200" dirty="0">
                        <a:solidFill>
                          <a:schemeClr val="tx1"/>
                        </a:solidFill>
                      </a:endParaRPr>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Hoạt động 2: sự trao đổi chất giữa thực vật với môi trường</a:t>
            </a:r>
            <a:endParaRPr lang="en-US" b="1" dirty="0"/>
          </a:p>
        </p:txBody>
      </p:sp>
      <p:graphicFrame>
        <p:nvGraphicFramePr>
          <p:cNvPr id="6" name="Content Placeholder 5"/>
          <p:cNvGraphicFramePr>
            <a:graphicFrameLocks noGrp="1"/>
          </p:cNvGraphicFramePr>
          <p:nvPr>
            <p:ph idx="1"/>
          </p:nvPr>
        </p:nvGraphicFramePr>
        <p:xfrm>
          <a:off x="457200" y="2362199"/>
          <a:ext cx="8229600" cy="251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7200" y="2286000"/>
            <a:ext cx="2209800" cy="584775"/>
          </a:xfrm>
          <a:prstGeom prst="rect">
            <a:avLst/>
          </a:prstGeom>
          <a:noFill/>
        </p:spPr>
        <p:txBody>
          <a:bodyPr wrap="square" rtlCol="0">
            <a:spAutoFit/>
          </a:bodyPr>
          <a:lstStyle/>
          <a:p>
            <a:pPr algn="ctr"/>
            <a:r>
              <a:rPr lang="vi-VN" sz="3200" b="1" dirty="0" smtClean="0"/>
              <a:t>Hấp thụ</a:t>
            </a:r>
            <a:endParaRPr lang="en-US" sz="3200" b="1" dirty="0"/>
          </a:p>
        </p:txBody>
      </p:sp>
      <p:sp>
        <p:nvSpPr>
          <p:cNvPr id="10" name="TextBox 9"/>
          <p:cNvSpPr txBox="1"/>
          <p:nvPr/>
        </p:nvSpPr>
        <p:spPr>
          <a:xfrm>
            <a:off x="6705600" y="2209800"/>
            <a:ext cx="1676400" cy="584775"/>
          </a:xfrm>
          <a:prstGeom prst="rect">
            <a:avLst/>
          </a:prstGeom>
          <a:noFill/>
        </p:spPr>
        <p:txBody>
          <a:bodyPr wrap="square" rtlCol="0">
            <a:spAutoFit/>
          </a:bodyPr>
          <a:lstStyle/>
          <a:p>
            <a:pPr algn="ctr"/>
            <a:r>
              <a:rPr lang="vi-VN" sz="3200" b="1" dirty="0" smtClean="0"/>
              <a:t>Thải ra</a:t>
            </a:r>
            <a:endParaRPr lang="en-US" sz="3200" b="1" dirty="0"/>
          </a:p>
        </p:txBody>
      </p:sp>
      <p:sp>
        <p:nvSpPr>
          <p:cNvPr id="11" name="TextBox 10"/>
          <p:cNvSpPr txBox="1"/>
          <p:nvPr/>
        </p:nvSpPr>
        <p:spPr>
          <a:xfrm>
            <a:off x="1524000" y="5105400"/>
            <a:ext cx="6172200" cy="400110"/>
          </a:xfrm>
          <a:prstGeom prst="rect">
            <a:avLst/>
          </a:prstGeom>
          <a:noFill/>
        </p:spPr>
        <p:txBody>
          <a:bodyPr wrap="square" rtlCol="0">
            <a:spAutoFit/>
          </a:bodyPr>
          <a:lstStyle/>
          <a:p>
            <a:r>
              <a:rPr lang="vi-VN" sz="2000" b="1" i="1" dirty="0" smtClean="0">
                <a:solidFill>
                  <a:srgbClr val="FF0000"/>
                </a:solidFill>
              </a:rPr>
              <a:t>Sơ đồ sự trao đổi khí trong hô hấp của thực vật</a:t>
            </a:r>
            <a:endParaRPr lang="en-US" sz="2000" b="1" i="1"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8001000" cy="3508375"/>
          </a:xfrm>
        </p:spPr>
        <p:txBody>
          <a:bodyPr>
            <a:normAutofit fontScale="90000"/>
          </a:bodyPr>
          <a:lstStyle/>
          <a:p>
            <a:pPr algn="just"/>
            <a:r>
              <a:rPr lang="vi-VN" sz="4000" b="1" dirty="0" smtClean="0"/>
              <a:t>=&gt; Cũng như người và động vật, thực vật cần khí ô-xi để hô hấp và duy trì các hoạt động sống của mình. Trong quá trình hô hấp, thực vật hấp thụ khí ô-xi và thải ra khí các-bô-níc.</a:t>
            </a:r>
            <a:endParaRPr lang="en-US" sz="4000" b="1" dirty="0"/>
          </a:p>
        </p:txBody>
      </p:sp>
      <p:sp>
        <p:nvSpPr>
          <p:cNvPr id="6" name="Subtitle 5"/>
          <p:cNvSpPr>
            <a:spLocks noGrp="1"/>
          </p:cNvSpPr>
          <p:nvPr>
            <p:ph type="subTitle" idx="1"/>
          </p:nvPr>
        </p:nvSpPr>
        <p:spPr>
          <a:xfrm>
            <a:off x="1676400" y="228600"/>
            <a:ext cx="6400800" cy="1752600"/>
          </a:xfrm>
        </p:spPr>
        <p:txBody>
          <a:bodyPr/>
          <a:lstStyle/>
          <a:p>
            <a:r>
              <a:rPr lang="vi-VN" dirty="0" smtClean="0"/>
              <a:t>Sự trao đổi khí ở thực vật:</a:t>
            </a:r>
            <a:endParaRPr lang="en-US"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vi-VN" b="1" dirty="0" smtClean="0"/>
              <a:t>Sự trao đổi thức ăn ở thực vật diễn ra như thế nào?</a:t>
            </a:r>
            <a:endParaRPr lang="en-US" b="1" dirty="0"/>
          </a:p>
        </p:txBody>
      </p:sp>
      <p:sp>
        <p:nvSpPr>
          <p:cNvPr id="10" name="TextBox 9"/>
          <p:cNvSpPr txBox="1"/>
          <p:nvPr/>
        </p:nvSpPr>
        <p:spPr>
          <a:xfrm>
            <a:off x="1371600" y="6248400"/>
            <a:ext cx="6553200" cy="400110"/>
          </a:xfrm>
          <a:prstGeom prst="rect">
            <a:avLst/>
          </a:prstGeom>
          <a:noFill/>
        </p:spPr>
        <p:txBody>
          <a:bodyPr wrap="square" rtlCol="0">
            <a:spAutoFit/>
          </a:bodyPr>
          <a:lstStyle/>
          <a:p>
            <a:pPr algn="ctr"/>
            <a:r>
              <a:rPr lang="vi-VN" sz="2000" b="1" i="1" dirty="0" smtClean="0"/>
              <a:t>Sơ đồ sự trao đổi thức ăn ở thực vật </a:t>
            </a:r>
            <a:endParaRPr lang="en-US" sz="2000" b="1" i="1" dirty="0"/>
          </a:p>
        </p:txBody>
      </p:sp>
      <p:pic>
        <p:nvPicPr>
          <p:cNvPr id="1027" name="Picture 3"/>
          <p:cNvPicPr>
            <a:picLocks noGrp="1" noChangeAspect="1" noChangeArrowheads="1"/>
          </p:cNvPicPr>
          <p:nvPr>
            <p:ph idx="1"/>
          </p:nvPr>
        </p:nvPicPr>
        <p:blipFill>
          <a:blip r:embed="rId2"/>
          <a:srcRect/>
          <a:stretch>
            <a:fillRect/>
          </a:stretch>
        </p:blipFill>
        <p:spPr bwMode="auto">
          <a:xfrm>
            <a:off x="457200" y="1676400"/>
            <a:ext cx="8305800" cy="4114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1524000"/>
            <a:ext cx="8229600" cy="1143000"/>
          </a:xfrm>
        </p:spPr>
        <p:txBody>
          <a:bodyPr>
            <a:normAutofit/>
          </a:bodyPr>
          <a:lstStyle/>
          <a:p>
            <a:r>
              <a:rPr lang="vi-VN" dirty="0" smtClean="0">
                <a:solidFill>
                  <a:srgbClr val="FF0000"/>
                </a:solidFill>
              </a:rPr>
              <a:t>Sự trao đổi thức ăn ở thực vật:</a:t>
            </a:r>
            <a:endParaRPr lang="en-US" dirty="0">
              <a:solidFill>
                <a:srgbClr val="FF0000"/>
              </a:solidFill>
            </a:endParaRPr>
          </a:p>
        </p:txBody>
      </p:sp>
      <p:graphicFrame>
        <p:nvGraphicFramePr>
          <p:cNvPr id="5" name="Table 4"/>
          <p:cNvGraphicFramePr>
            <a:graphicFrameLocks noGrp="1"/>
          </p:cNvGraphicFramePr>
          <p:nvPr/>
        </p:nvGraphicFramePr>
        <p:xfrm>
          <a:off x="381000" y="2895600"/>
          <a:ext cx="7620000" cy="3017520"/>
        </p:xfrm>
        <a:graphic>
          <a:graphicData uri="http://schemas.openxmlformats.org/drawingml/2006/table">
            <a:tbl>
              <a:tblPr firstRow="1" bandRow="1">
                <a:tableStyleId>{F5AB1C69-6EDB-4FF4-983F-18BD219EF322}</a:tableStyleId>
              </a:tblPr>
              <a:tblGrid>
                <a:gridCol w="7620000"/>
              </a:tblGrid>
              <a:tr h="2941320">
                <a:tc>
                  <a:txBody>
                    <a:bodyPr/>
                    <a:lstStyle/>
                    <a:p>
                      <a:r>
                        <a:rPr lang="vi-VN" sz="3200" dirty="0" smtClean="0">
                          <a:solidFill>
                            <a:schemeClr val="tx1"/>
                          </a:solidFill>
                        </a:rPr>
                        <a:t>=&gt;  Thực vật</a:t>
                      </a:r>
                      <a:r>
                        <a:rPr lang="vi-VN" sz="3200" baseline="0" dirty="0" smtClean="0">
                          <a:solidFill>
                            <a:schemeClr val="tx1"/>
                          </a:solidFill>
                        </a:rPr>
                        <a:t> dùng năng lượng ánh sáng mặt trời để tổng hợp các chất hữu cơ (ví dụ các chất: đường, bột...) từ các chất vô cơ (nước, chất khoáng, khí các-bô-níc). Các chất hữa cơ này được dùng để nuôi cây.</a:t>
                      </a:r>
                      <a:endParaRPr lang="en-US" sz="3200" dirty="0">
                        <a:solidFill>
                          <a:schemeClr val="tx1"/>
                        </a:solidFill>
                      </a:endParaRPr>
                    </a:p>
                  </a:txBody>
                  <a:tcPr/>
                </a:tc>
              </a:tr>
            </a:tbl>
          </a:graphicData>
        </a:graphic>
      </p:graphicFrame>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a:p>
        </p:txBody>
      </p:sp>
      <p:pic>
        <p:nvPicPr>
          <p:cNvPr id="5" name="Picture 4" descr="life1-1024x64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tac-dung-cua-cu-xu-hao-voi-suc-khoe-hinh-anh-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a248.jpg"/>
          <p:cNvPicPr>
            <a:picLocks noChangeAspect="1"/>
          </p:cNvPicPr>
          <p:nvPr/>
        </p:nvPicPr>
        <p:blipFill>
          <a:blip r:embed="rId2"/>
          <a:stretch>
            <a:fillRect/>
          </a:stretch>
        </p:blipFill>
        <p:spPr>
          <a:xfrm>
            <a:off x="0" y="5079"/>
            <a:ext cx="9143999" cy="6852921"/>
          </a:xfrm>
          <a:prstGeom prst="rect">
            <a:avLst/>
          </a:prstGeom>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ong-dung-cua-cai-be-xanh-doi-voi-suc-khoe-0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inh-anh-doc-dao-tu-trai-cay-cu-qua-01604.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lstStyle/>
          <a:p>
            <a:r>
              <a:rPr lang="vi-VN" b="1" dirty="0" smtClean="0"/>
              <a:t>Kiểm tra bài cũ:</a:t>
            </a:r>
            <a:endParaRPr lang="en-US" b="1" dirty="0"/>
          </a:p>
        </p:txBody>
      </p:sp>
      <p:sp>
        <p:nvSpPr>
          <p:cNvPr id="3" name="Content Placeholder 2"/>
          <p:cNvSpPr>
            <a:spLocks noGrp="1"/>
          </p:cNvSpPr>
          <p:nvPr>
            <p:ph idx="1"/>
          </p:nvPr>
        </p:nvSpPr>
        <p:spPr>
          <a:xfrm>
            <a:off x="457200" y="2286000"/>
            <a:ext cx="8229600" cy="3840163"/>
          </a:xfrm>
        </p:spPr>
        <p:txBody>
          <a:bodyPr/>
          <a:lstStyle/>
          <a:p>
            <a:pPr>
              <a:buNone/>
            </a:pPr>
            <a:r>
              <a:rPr lang="vi-VN" b="1" i="1" dirty="0" smtClean="0">
                <a:solidFill>
                  <a:srgbClr val="FF0000"/>
                </a:solidFill>
              </a:rPr>
              <a:t>Câu 1</a:t>
            </a:r>
            <a:r>
              <a:rPr lang="vi-VN" dirty="0" smtClean="0">
                <a:solidFill>
                  <a:srgbClr val="FF0000"/>
                </a:solidFill>
              </a:rPr>
              <a:t>: Nêu vai trò của không khí đối với thực vật?</a:t>
            </a:r>
          </a:p>
          <a:p>
            <a:pPr>
              <a:buNone/>
            </a:pPr>
            <a:r>
              <a:rPr lang="vi-VN" b="1" i="1" dirty="0" smtClean="0">
                <a:solidFill>
                  <a:srgbClr val="FF0000"/>
                </a:solidFill>
              </a:rPr>
              <a:t>Câu 2</a:t>
            </a:r>
            <a:r>
              <a:rPr lang="vi-VN" dirty="0" smtClean="0">
                <a:solidFill>
                  <a:srgbClr val="FF0000"/>
                </a:solidFill>
              </a:rPr>
              <a:t>: Trong quá trình hô hấp, thực vật hấp thụ khí gì và thải ra khí gì?</a:t>
            </a:r>
            <a:endParaRPr lang="en-US" dirty="0">
              <a:solidFill>
                <a:srgbClr val="FF0000"/>
              </a:solidFill>
            </a:endParaRPr>
          </a:p>
        </p:txBody>
      </p:sp>
      <p:pic>
        <p:nvPicPr>
          <p:cNvPr id="4" name="Picture 3" descr="amor07.gif"/>
          <p:cNvPicPr>
            <a:picLocks noChangeAspect="1"/>
          </p:cNvPicPr>
          <p:nvPr/>
        </p:nvPicPr>
        <p:blipFill>
          <a:blip r:embed="rId3"/>
          <a:stretch>
            <a:fillRect/>
          </a:stretch>
        </p:blipFill>
        <p:spPr>
          <a:xfrm>
            <a:off x="838200" y="4572000"/>
            <a:ext cx="1447800" cy="18288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96e926fa01-1-b u.jpe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lums-b1b2f-crop1394184812131p.jpg"/>
          <p:cNvPicPr>
            <a:picLocks noChangeAspect="1"/>
          </p:cNvPicPr>
          <p:nvPr/>
        </p:nvPicPr>
        <p:blipFill>
          <a:blip r:embed="rId2"/>
          <a:stretch>
            <a:fillRect/>
          </a:stretch>
        </p:blipFill>
        <p:spPr>
          <a:xfrm>
            <a:off x="0" y="68580"/>
            <a:ext cx="9144000" cy="6720840"/>
          </a:xfrm>
          <a:prstGeom prst="rect">
            <a:avLst/>
          </a:prstGeom>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vi-VN" dirty="0" smtClean="0"/>
              <a:t>Ghi nhớ:</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vi-VN" dirty="0" smtClean="0"/>
              <a:t>Cũng như người và động vật, thực vật cần khí ô-xi đê hô hấp và duy trì các hoạt động sống của mình. Trong quá trình hô hấp, thực vật hấp thụ khí ô-xi và thải ra khí các-bô-níc.</a:t>
            </a:r>
          </a:p>
          <a:p>
            <a:pPr>
              <a:buFont typeface="Wingdings" pitchFamily="2" charset="2"/>
              <a:buChar char="v"/>
            </a:pPr>
            <a:r>
              <a:rPr lang="vi-VN" dirty="0" smtClean="0"/>
              <a:t>Thực vật dùng năng lượng ánh sáng mặt trời để tổng hợp các chất hữu cơ (ví dụ chất đường, bột) từ các chất vô cơ (nước, chất khoáng, khí các-bô-níc. Các chất hữu cơ này được dùng để nuôi cây.</a:t>
            </a:r>
            <a:endParaRPr lang="en-US"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031pharung06-afa13.jpg"/>
          <p:cNvPicPr>
            <a:picLocks noGrp="1" noChangeAspect="1"/>
          </p:cNvPicPr>
          <p:nvPr>
            <p:ph idx="1"/>
          </p:nvPr>
        </p:nvPicPr>
        <p:blipFill>
          <a:blip r:embed="rId2"/>
          <a:stretch>
            <a:fillRect/>
          </a:stretch>
        </p:blipFill>
        <p:spPr>
          <a:xfrm>
            <a:off x="0" y="0"/>
            <a:ext cx="9144000" cy="6857999"/>
          </a:xfr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ao-Saigon0005-1429149746_660x0.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DSVN-WWF-Deforestation-0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au-xanh-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ng-la-la-phoi-cua-trai-dat.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9372140_C003.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b8a8a3a-a836-4f29-9aa1-792693b5db91.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vi-VN" b="1" dirty="0" smtClean="0"/>
              <a:t>Trả lời:</a:t>
            </a:r>
            <a:endParaRPr lang="en-US" b="1" dirty="0"/>
          </a:p>
        </p:txBody>
      </p:sp>
      <p:sp>
        <p:nvSpPr>
          <p:cNvPr id="3" name="Content Placeholder 2"/>
          <p:cNvSpPr>
            <a:spLocks noGrp="1"/>
          </p:cNvSpPr>
          <p:nvPr>
            <p:ph idx="1"/>
          </p:nvPr>
        </p:nvSpPr>
        <p:spPr>
          <a:xfrm>
            <a:off x="457200" y="1981200"/>
            <a:ext cx="8229600" cy="4267200"/>
          </a:xfrm>
        </p:spPr>
        <p:txBody>
          <a:bodyPr/>
          <a:lstStyle/>
          <a:p>
            <a:pPr>
              <a:buNone/>
            </a:pPr>
            <a:r>
              <a:rPr lang="vi-VN" b="1" i="1" dirty="0" smtClean="0">
                <a:solidFill>
                  <a:srgbClr val="FF0000"/>
                </a:solidFill>
              </a:rPr>
              <a:t>Câu 1</a:t>
            </a:r>
            <a:r>
              <a:rPr lang="vi-VN" dirty="0" smtClean="0">
                <a:solidFill>
                  <a:srgbClr val="FF0000"/>
                </a:solidFill>
              </a:rPr>
              <a:t>: Không khí rất quan trọng đối với đời sống của thực vật, thực vật cần không khí để thực hiện hai quá trình quang hợp và hô hấp.</a:t>
            </a:r>
          </a:p>
          <a:p>
            <a:pPr>
              <a:buNone/>
            </a:pPr>
            <a:r>
              <a:rPr lang="vi-VN" b="1" i="1" dirty="0" smtClean="0">
                <a:solidFill>
                  <a:srgbClr val="FF0000"/>
                </a:solidFill>
              </a:rPr>
              <a:t>Câu 2:  </a:t>
            </a:r>
            <a:r>
              <a:rPr lang="vi-VN" dirty="0" smtClean="0">
                <a:solidFill>
                  <a:srgbClr val="FF0000"/>
                </a:solidFill>
              </a:rPr>
              <a:t>Trong quá trình hô hấp thực vật hấp thụ khí ô-xi và thải ra khí các-bô-níc.</a:t>
            </a:r>
            <a:endParaRPr lang="en-US"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b577be6c92942065bbe3833b773275.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f16807b2e1bf322acf9444ddc9efa04.jpg"/>
          <p:cNvPicPr>
            <a:picLocks noGrp="1" noChangeAspect="1"/>
          </p:cNvPicPr>
          <p:nvPr>
            <p:ph idx="1"/>
          </p:nvPr>
        </p:nvPicPr>
        <p:blipFill>
          <a:blip r:embed="rId2"/>
          <a:stretch>
            <a:fillRect/>
          </a:stretch>
        </p:blipFill>
        <p:spPr>
          <a:xfrm>
            <a:off x="0" y="0"/>
            <a:ext cx="9143999" cy="6858000"/>
          </a:xfrm>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endParaRPr lang="en-US" b="1" dirty="0">
              <a:solidFill>
                <a:srgbClr val="FF0000"/>
              </a:solidFill>
            </a:endParaRPr>
          </a:p>
        </p:txBody>
      </p:sp>
      <p:sp>
        <p:nvSpPr>
          <p:cNvPr id="3" name="Content Placeholder 2"/>
          <p:cNvSpPr>
            <a:spLocks noGrp="1"/>
          </p:cNvSpPr>
          <p:nvPr>
            <p:ph idx="1"/>
          </p:nvPr>
        </p:nvSpPr>
        <p:spPr>
          <a:xfrm>
            <a:off x="914400" y="1981200"/>
            <a:ext cx="8229600" cy="3657600"/>
          </a:xfrm>
        </p:spPr>
        <p:txBody>
          <a:bodyPr/>
          <a:lstStyle/>
          <a:p>
            <a:r>
              <a:rPr lang="en-US" b="1" i="1" dirty="0" smtClean="0"/>
              <a:t>H</a:t>
            </a:r>
            <a:r>
              <a:rPr lang="vi-VN" b="1" i="1" dirty="0" smtClean="0"/>
              <a:t>ọc thuộc phần ghi nhớ.</a:t>
            </a:r>
          </a:p>
          <a:p>
            <a:r>
              <a:rPr lang="vi-VN" b="1" i="1" dirty="0" smtClean="0"/>
              <a:t>Vẽ và trình bày sơ đồ trao đổi khí và trao đổi thức ăn ở thực vật.</a:t>
            </a:r>
          </a:p>
          <a:p>
            <a:r>
              <a:rPr lang="vi-VN" b="1" i="1" dirty="0" smtClean="0"/>
              <a:t>Chuẩn bị bài: Thực vật cần gì để sống?</a:t>
            </a:r>
          </a:p>
          <a:p>
            <a:endParaRPr lang="vi-VN" dirty="0" smtClean="0"/>
          </a:p>
          <a:p>
            <a:endParaRPr lang="en-US"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vi-VN" b="1" dirty="0" smtClean="0">
                <a:solidFill>
                  <a:srgbClr val="FFFF00"/>
                </a:solidFill>
              </a:rPr>
              <a:t>Chúc các em học tập tốt!</a:t>
            </a:r>
            <a:endParaRPr lang="en-US" b="1" dirty="0">
              <a:solidFill>
                <a:srgbClr val="FFFF00"/>
              </a:solidFill>
            </a:endParaRPr>
          </a:p>
        </p:txBody>
      </p:sp>
      <p:pic>
        <p:nvPicPr>
          <p:cNvPr id="5" name="Picture 4" descr="poop001.gif"/>
          <p:cNvPicPr>
            <a:picLocks noChangeAspect="1"/>
          </p:cNvPicPr>
          <p:nvPr/>
        </p:nvPicPr>
        <p:blipFill>
          <a:blip r:embed="rId3"/>
          <a:stretch>
            <a:fillRect/>
          </a:stretch>
        </p:blipFill>
        <p:spPr>
          <a:xfrm>
            <a:off x="0" y="838200"/>
            <a:ext cx="2752725" cy="2762250"/>
          </a:xfrm>
          <a:prstGeom prst="rect">
            <a:avLst/>
          </a:prstGeom>
        </p:spPr>
      </p:pic>
      <p:pic>
        <p:nvPicPr>
          <p:cNvPr id="7" name="Content Placeholder 6" descr="8.gif"/>
          <p:cNvPicPr>
            <a:picLocks noGrp="1" noChangeAspect="1"/>
          </p:cNvPicPr>
          <p:nvPr>
            <p:ph idx="1"/>
          </p:nvPr>
        </p:nvPicPr>
        <p:blipFill>
          <a:blip r:embed="rId4"/>
          <a:stretch>
            <a:fillRect/>
          </a:stretch>
        </p:blipFill>
        <p:spPr>
          <a:xfrm>
            <a:off x="4191000" y="1981200"/>
            <a:ext cx="2524125" cy="2771775"/>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3352800"/>
          </a:xfrm>
        </p:spPr>
        <p:txBody>
          <a:bodyPr/>
          <a:lstStyle/>
          <a:p>
            <a:pPr algn="l"/>
            <a:r>
              <a:rPr lang="vi-VN" b="1" i="1" dirty="0" smtClean="0"/>
              <a:t>Hoạt động 1</a:t>
            </a:r>
            <a:r>
              <a:rPr lang="vi-VN" dirty="0" smtClean="0"/>
              <a:t>: Trong quá trình sống thực vật lấy vào và thải ra môi trường những gì?</a:t>
            </a:r>
            <a:endParaRPr lang="en-US" dirty="0"/>
          </a:p>
        </p:txBody>
      </p:sp>
      <p:pic>
        <p:nvPicPr>
          <p:cNvPr id="3" name="Picture 2" descr="1064982z6po9vz212.gif"/>
          <p:cNvPicPr>
            <a:picLocks noChangeAspect="1"/>
          </p:cNvPicPr>
          <p:nvPr/>
        </p:nvPicPr>
        <p:blipFill>
          <a:blip r:embed="rId3"/>
          <a:stretch>
            <a:fillRect/>
          </a:stretch>
        </p:blipFill>
        <p:spPr>
          <a:xfrm>
            <a:off x="7467600" y="3048000"/>
            <a:ext cx="762000" cy="2857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609600"/>
          </a:xfrm>
        </p:spPr>
        <p:txBody>
          <a:bodyPr>
            <a:normAutofit fontScale="90000"/>
          </a:bodyPr>
          <a:lstStyle/>
          <a:p>
            <a:r>
              <a:rPr lang="vi-VN" b="1" dirty="0" smtClean="0"/>
              <a:t>Quan sát bức tranh:</a:t>
            </a:r>
            <a:endParaRPr lang="en-US" b="1" dirty="0"/>
          </a:p>
        </p:txBody>
      </p:sp>
      <p:sp>
        <p:nvSpPr>
          <p:cNvPr id="5" name="Content Placeholder 4"/>
          <p:cNvSpPr>
            <a:spLocks noGrp="1"/>
          </p:cNvSpPr>
          <p:nvPr>
            <p:ph sz="half" idx="2"/>
          </p:nvPr>
        </p:nvSpPr>
        <p:spPr>
          <a:xfrm>
            <a:off x="4648200" y="2590800"/>
            <a:ext cx="4038600" cy="2514599"/>
          </a:xfrm>
        </p:spPr>
        <p:txBody>
          <a:bodyPr/>
          <a:lstStyle/>
          <a:p>
            <a:pPr algn="ctr">
              <a:buNone/>
            </a:pPr>
            <a:r>
              <a:rPr lang="vi-VN" b="1" i="1" dirty="0" smtClean="0"/>
              <a:t>1.Kể tên những yếu tố đóng vai trò quan trọng trong sự phát triển của cây xanh?</a:t>
            </a:r>
            <a:endParaRPr lang="en-US" b="1" i="1" dirty="0"/>
          </a:p>
        </p:txBody>
      </p:sp>
      <p:pic>
        <p:nvPicPr>
          <p:cNvPr id="1026" name="Picture 2"/>
          <p:cNvPicPr>
            <a:picLocks noGrp="1" noChangeAspect="1" noChangeArrowheads="1"/>
          </p:cNvPicPr>
          <p:nvPr>
            <p:ph sz="half" idx="1"/>
          </p:nvPr>
        </p:nvPicPr>
        <p:blipFill>
          <a:blip r:embed="rId3"/>
          <a:srcRect/>
          <a:stretch>
            <a:fillRect/>
          </a:stretch>
        </p:blipFill>
        <p:spPr bwMode="auto">
          <a:xfrm>
            <a:off x="-228600" y="762000"/>
            <a:ext cx="5105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828799"/>
          </a:xfrm>
        </p:spPr>
        <p:txBody>
          <a:bodyPr>
            <a:normAutofit fontScale="90000"/>
          </a:bodyPr>
          <a:lstStyle/>
          <a:p>
            <a:r>
              <a:rPr lang="vi-VN" b="1" i="1" dirty="0" smtClean="0">
                <a:solidFill>
                  <a:srgbClr val="FF0000"/>
                </a:solidFill>
              </a:rPr>
              <a:t>Những yếu tố đóng vai trò quan trọng trong sự sống của cây xanh</a:t>
            </a:r>
            <a:endParaRPr lang="en-US" b="1" i="1" dirty="0">
              <a:solidFill>
                <a:srgbClr val="FF0000"/>
              </a:solidFill>
            </a:endParaRPr>
          </a:p>
        </p:txBody>
      </p:sp>
      <p:graphicFrame>
        <p:nvGraphicFramePr>
          <p:cNvPr id="5" name="Diagram 4"/>
          <p:cNvGraphicFramePr/>
          <p:nvPr/>
        </p:nvGraphicFramePr>
        <p:xfrm>
          <a:off x="533400" y="34290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62200"/>
            <a:ext cx="7772400" cy="1905000"/>
          </a:xfrm>
        </p:spPr>
        <p:txBody>
          <a:bodyPr/>
          <a:lstStyle/>
          <a:p>
            <a:r>
              <a:rPr lang="vi-VN" b="1" i="1" dirty="0" smtClean="0">
                <a:solidFill>
                  <a:srgbClr val="FF0000"/>
                </a:solidFill>
              </a:rPr>
              <a:t>2.Trong quá trình sống thực vật lấy vào và thải ra những gì?</a:t>
            </a:r>
            <a:endParaRPr lang="en-US" b="1" i="1" dirty="0">
              <a:solidFill>
                <a:srgbClr val="FF0000"/>
              </a:solidFill>
            </a:endParaRPr>
          </a:p>
        </p:txBody>
      </p:sp>
      <p:sp>
        <p:nvSpPr>
          <p:cNvPr id="4" name="Subtitle 3"/>
          <p:cNvSpPr>
            <a:spLocks noGrp="1"/>
          </p:cNvSpPr>
          <p:nvPr>
            <p:ph type="subTitle" idx="1"/>
          </p:nvPr>
        </p:nvSpPr>
        <p:spPr>
          <a:xfrm>
            <a:off x="1371600" y="4343400"/>
            <a:ext cx="6400800" cy="2209800"/>
          </a:xfrm>
        </p:spPr>
        <p:txBody>
          <a:bodyPr>
            <a:normAutofit/>
          </a:bodyPr>
          <a:lstStyle/>
          <a:p>
            <a:r>
              <a:rPr lang="vi-VN" sz="3600" dirty="0" smtClean="0">
                <a:solidFill>
                  <a:schemeClr val="tx1"/>
                </a:solidFill>
              </a:rPr>
              <a:t>Thảo luận nhóm</a:t>
            </a:r>
            <a:endParaRPr lang="en-US" sz="3600" dirty="0">
              <a:solidFill>
                <a:schemeClr val="tx1"/>
              </a:solidFill>
            </a:endParaRPr>
          </a:p>
        </p:txBody>
      </p:sp>
      <p:pic>
        <p:nvPicPr>
          <p:cNvPr id="5" name="Picture 4" descr="poop001.gif"/>
          <p:cNvPicPr>
            <a:picLocks noChangeAspect="1"/>
          </p:cNvPicPr>
          <p:nvPr/>
        </p:nvPicPr>
        <p:blipFill>
          <a:blip r:embed="rId3"/>
          <a:stretch>
            <a:fillRect/>
          </a:stretch>
        </p:blipFill>
        <p:spPr>
          <a:xfrm>
            <a:off x="6391275" y="4038600"/>
            <a:ext cx="2600325" cy="2609850"/>
          </a:xfrm>
          <a:prstGeom prst="rect">
            <a:avLst/>
          </a:prstGeom>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vi-VN" b="1" dirty="0" smtClean="0"/>
              <a:t>Trong quá trình sống thực vật cần lấy vào và thải ra những gì?</a:t>
            </a:r>
            <a:endParaRPr lang="en-US" b="1" dirty="0"/>
          </a:p>
        </p:txBody>
      </p:sp>
      <p:pic>
        <p:nvPicPr>
          <p:cNvPr id="2050" name="Picture 2"/>
          <p:cNvPicPr>
            <a:picLocks noGrp="1" noChangeAspect="1" noChangeArrowheads="1"/>
          </p:cNvPicPr>
          <p:nvPr>
            <p:ph idx="1"/>
          </p:nvPr>
        </p:nvPicPr>
        <p:blipFill>
          <a:blip r:embed="rId3"/>
          <a:srcRect/>
          <a:stretch>
            <a:fillRect/>
          </a:stretch>
        </p:blipFill>
        <p:spPr bwMode="auto">
          <a:xfrm>
            <a:off x="1828800" y="1548766"/>
            <a:ext cx="6172200" cy="5309233"/>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smtClean="0"/>
              <a:t>* Trong quá trình sống, cây thường xuyên phải:</a:t>
            </a:r>
            <a:endParaRPr lang="en-US" b="1" dirty="0"/>
          </a:p>
        </p:txBody>
      </p:sp>
      <p:sp>
        <p:nvSpPr>
          <p:cNvPr id="3" name="Content Placeholder 2"/>
          <p:cNvSpPr>
            <a:spLocks noGrp="1"/>
          </p:cNvSpPr>
          <p:nvPr>
            <p:ph idx="1"/>
          </p:nvPr>
        </p:nvSpPr>
        <p:spPr/>
        <p:txBody>
          <a:bodyPr/>
          <a:lstStyle/>
          <a:p>
            <a:pPr>
              <a:buFont typeface="Wingdings" pitchFamily="2" charset="2"/>
              <a:buChar char="v"/>
            </a:pPr>
            <a:r>
              <a:rPr lang="vi-VN" b="1" i="1" dirty="0" smtClean="0">
                <a:solidFill>
                  <a:srgbClr val="FF0000"/>
                </a:solidFill>
              </a:rPr>
              <a:t>Lấy từ môi trường</a:t>
            </a:r>
            <a:r>
              <a:rPr lang="vi-VN" dirty="0" smtClean="0"/>
              <a:t>: nước, các chất khoáng có trong đất, khí ô-xi, khí các-bô-níc.</a:t>
            </a:r>
          </a:p>
          <a:p>
            <a:pPr>
              <a:buFont typeface="Wingdings" pitchFamily="2" charset="2"/>
              <a:buChar char="v"/>
            </a:pPr>
            <a:r>
              <a:rPr lang="vi-VN" b="1" i="1" dirty="0" smtClean="0">
                <a:solidFill>
                  <a:srgbClr val="FF0000"/>
                </a:solidFill>
              </a:rPr>
              <a:t>Thải ra môi trường</a:t>
            </a:r>
            <a:r>
              <a:rPr lang="vi-VN" dirty="0" smtClean="0"/>
              <a:t>: khí ô-xi, khí các-bô-níc, hơi nước và các chất khoáng khác.</a:t>
            </a:r>
          </a:p>
          <a:p>
            <a:pPr>
              <a:buNone/>
            </a:pPr>
            <a:endParaRPr lang="en-US" dirty="0"/>
          </a:p>
        </p:txBody>
      </p:sp>
      <p:graphicFrame>
        <p:nvGraphicFramePr>
          <p:cNvPr id="5" name="Table 4"/>
          <p:cNvGraphicFramePr>
            <a:graphicFrameLocks noGrp="1"/>
          </p:cNvGraphicFramePr>
          <p:nvPr/>
        </p:nvGraphicFramePr>
        <p:xfrm>
          <a:off x="457200" y="4724400"/>
          <a:ext cx="8153400" cy="1295400"/>
        </p:xfrm>
        <a:graphic>
          <a:graphicData uri="http://schemas.openxmlformats.org/drawingml/2006/table">
            <a:tbl>
              <a:tblPr firstRow="1" bandRow="1">
                <a:tableStyleId>{F5AB1C69-6EDB-4FF4-983F-18BD219EF322}</a:tableStyleId>
              </a:tblPr>
              <a:tblGrid>
                <a:gridCol w="8153400"/>
              </a:tblGrid>
              <a:tr h="1295400">
                <a:tc>
                  <a:txBody>
                    <a:bodyPr/>
                    <a:lstStyle/>
                    <a:p>
                      <a:pPr algn="ctr"/>
                      <a:r>
                        <a:rPr lang="vi-VN" sz="3200" dirty="0" smtClean="0">
                          <a:solidFill>
                            <a:schemeClr val="tx1"/>
                          </a:solidFill>
                        </a:rPr>
                        <a:t>=&gt;</a:t>
                      </a:r>
                      <a:r>
                        <a:rPr lang="vi-VN" sz="3200" baseline="0" dirty="0" smtClean="0">
                          <a:solidFill>
                            <a:schemeClr val="tx1"/>
                          </a:solidFill>
                        </a:rPr>
                        <a:t> Quá trình trên được gọi là quá trình trao đổi chất ở thực vật.</a:t>
                      </a:r>
                      <a:endParaRPr lang="en-US" sz="3200" dirty="0">
                        <a:solidFill>
                          <a:schemeClr val="tx1"/>
                        </a:solidFill>
                      </a:endParaRPr>
                    </a:p>
                  </a:txBody>
                  <a:tcPr/>
                </a:tc>
              </a:tr>
            </a:tbl>
          </a:graphicData>
        </a:graphic>
      </p:graphicFrame>
    </p:spTree>
  </p:cSld>
  <p:clrMapOvr>
    <a:masterClrMapping/>
  </p:clrMapOvr>
  <p:transition>
    <p:whee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TotalTime>
  <Words>664</Words>
  <Application>Microsoft Office PowerPoint</Application>
  <PresentationFormat>On-screen Show (4:3)</PresentationFormat>
  <Paragraphs>47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Nhiệt liệt chào mừng quý thầy cô về dự giờ</vt:lpstr>
      <vt:lpstr>Kiểm tra bài cũ:</vt:lpstr>
      <vt:lpstr>Trả lời:</vt:lpstr>
      <vt:lpstr>Hoạt động 1: Trong quá trình sống thực vật lấy vào và thải ra môi trường những gì?</vt:lpstr>
      <vt:lpstr>Quan sát bức tranh:</vt:lpstr>
      <vt:lpstr>Những yếu tố đóng vai trò quan trọng trong sự sống của cây xanh</vt:lpstr>
      <vt:lpstr>2.Trong quá trình sống thực vật lấy vào và thải ra những gì?</vt:lpstr>
      <vt:lpstr>Trong quá trình sống thực vật cần lấy vào và thải ra những gì?</vt:lpstr>
      <vt:lpstr>* Trong quá trình sống, cây thường xuyên phải:</vt:lpstr>
      <vt:lpstr>Thế nào là quá trình trao đổi chất ở thực vật?</vt:lpstr>
      <vt:lpstr>Hoạt động 2: sự trao đổi chất giữa thực vật với môi trường</vt:lpstr>
      <vt:lpstr>=&gt; Cũng như người và động vật, thực vật cần khí ô-xi để hô hấp và duy trì các hoạt động sống của mình. Trong quá trình hô hấp, thực vật hấp thụ khí ô-xi và thải ra khí các-bô-níc.</vt:lpstr>
      <vt:lpstr>Sự trao đổi thức ăn ở thực vật diễn ra như thế nào?</vt:lpstr>
      <vt:lpstr>Sự trao đổi thức ăn ở thực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tập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Admin2908</dc:creator>
  <cp:lastModifiedBy>folio</cp:lastModifiedBy>
  <cp:revision>37</cp:revision>
  <dcterms:created xsi:type="dcterms:W3CDTF">2016-04-13T09:51:58Z</dcterms:created>
  <dcterms:modified xsi:type="dcterms:W3CDTF">2017-04-11T14:03:36Z</dcterms:modified>
</cp:coreProperties>
</file>